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2" r:id="rId11"/>
    <p:sldId id="285" r:id="rId12"/>
    <p:sldId id="266" r:id="rId13"/>
    <p:sldId id="268" r:id="rId14"/>
    <p:sldId id="270" r:id="rId15"/>
    <p:sldId id="267" r:id="rId16"/>
    <p:sldId id="269" r:id="rId17"/>
    <p:sldId id="282" r:id="rId18"/>
    <p:sldId id="271" r:id="rId19"/>
    <p:sldId id="286" r:id="rId20"/>
    <p:sldId id="276" r:id="rId21"/>
    <p:sldId id="277" r:id="rId22"/>
    <p:sldId id="278" r:id="rId23"/>
    <p:sldId id="279" r:id="rId24"/>
    <p:sldId id="280" r:id="rId25"/>
    <p:sldId id="275" r:id="rId26"/>
    <p:sldId id="284" r:id="rId27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5" d="100"/>
          <a:sy n="65" d="100"/>
        </p:scale>
        <p:origin x="91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81C19-7E81-497B-843B-0DD09A8E57CA}" type="datetimeFigureOut">
              <a:rPr lang="bg-BG" smtClean="0"/>
              <a:t>5.11.2021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A6606-D485-4E2E-87B2-9F45945BF12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3213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A6606-D485-4E2E-87B2-9F45945BF122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2621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4BBF-74B4-4654-B23D-B5F362FA287D}" type="datetimeFigureOut">
              <a:rPr lang="bg-BG" smtClean="0"/>
              <a:t>5.11.2021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887C834-3495-4B0E-ABF0-96653CBFA73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4719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4BBF-74B4-4654-B23D-B5F362FA287D}" type="datetimeFigureOut">
              <a:rPr lang="bg-BG" smtClean="0"/>
              <a:t>5.11.2021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87C834-3495-4B0E-ABF0-96653CBFA73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2214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4BBF-74B4-4654-B23D-B5F362FA287D}" type="datetimeFigureOut">
              <a:rPr lang="bg-BG" smtClean="0"/>
              <a:t>5.11.2021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87C834-3495-4B0E-ABF0-96653CBFA73F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4517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4BBF-74B4-4654-B23D-B5F362FA287D}" type="datetimeFigureOut">
              <a:rPr lang="bg-BG" smtClean="0"/>
              <a:t>5.11.2021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87C834-3495-4B0E-ABF0-96653CBFA73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8495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4BBF-74B4-4654-B23D-B5F362FA287D}" type="datetimeFigureOut">
              <a:rPr lang="bg-BG" smtClean="0"/>
              <a:t>5.11.2021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87C834-3495-4B0E-ABF0-96653CBFA73F}" type="slidenum">
              <a:rPr lang="bg-BG" smtClean="0"/>
              <a:t>‹#›</a:t>
            </a:fld>
            <a:endParaRPr lang="bg-BG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9373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4BBF-74B4-4654-B23D-B5F362FA287D}" type="datetimeFigureOut">
              <a:rPr lang="bg-BG" smtClean="0"/>
              <a:t>5.11.2021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87C834-3495-4B0E-ABF0-96653CBFA73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47502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4BBF-74B4-4654-B23D-B5F362FA287D}" type="datetimeFigureOut">
              <a:rPr lang="bg-BG" smtClean="0"/>
              <a:t>5.11.2021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C834-3495-4B0E-ABF0-96653CBFA73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00944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4BBF-74B4-4654-B23D-B5F362FA287D}" type="datetimeFigureOut">
              <a:rPr lang="bg-BG" smtClean="0"/>
              <a:t>5.11.2021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C834-3495-4B0E-ABF0-96653CBFA73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198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4BBF-74B4-4654-B23D-B5F362FA287D}" type="datetimeFigureOut">
              <a:rPr lang="bg-BG" smtClean="0"/>
              <a:t>5.11.2021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C834-3495-4B0E-ABF0-96653CBFA73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6603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4BBF-74B4-4654-B23D-B5F362FA287D}" type="datetimeFigureOut">
              <a:rPr lang="bg-BG" smtClean="0"/>
              <a:t>5.11.2021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87C834-3495-4B0E-ABF0-96653CBFA73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7474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4BBF-74B4-4654-B23D-B5F362FA287D}" type="datetimeFigureOut">
              <a:rPr lang="bg-BG" smtClean="0"/>
              <a:t>5.11.2021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887C834-3495-4B0E-ABF0-96653CBFA73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9690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4BBF-74B4-4654-B23D-B5F362FA287D}" type="datetimeFigureOut">
              <a:rPr lang="bg-BG" smtClean="0"/>
              <a:t>5.11.2021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887C834-3495-4B0E-ABF0-96653CBFA73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7471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4BBF-74B4-4654-B23D-B5F362FA287D}" type="datetimeFigureOut">
              <a:rPr lang="bg-BG" smtClean="0"/>
              <a:t>5.11.2021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C834-3495-4B0E-ABF0-96653CBFA73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9763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4BBF-74B4-4654-B23D-B5F362FA287D}" type="datetimeFigureOut">
              <a:rPr lang="bg-BG" smtClean="0"/>
              <a:t>5.11.2021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C834-3495-4B0E-ABF0-96653CBFA73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75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4BBF-74B4-4654-B23D-B5F362FA287D}" type="datetimeFigureOut">
              <a:rPr lang="bg-BG" smtClean="0"/>
              <a:t>5.11.2021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7C834-3495-4B0E-ABF0-96653CBFA73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5184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4BBF-74B4-4654-B23D-B5F362FA287D}" type="datetimeFigureOut">
              <a:rPr lang="bg-BG" smtClean="0"/>
              <a:t>5.11.2021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87C834-3495-4B0E-ABF0-96653CBFA73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7641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E4BBF-74B4-4654-B23D-B5F362FA287D}" type="datetimeFigureOut">
              <a:rPr lang="bg-BG" smtClean="0"/>
              <a:t>5.11.2021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887C834-3495-4B0E-ABF0-96653CBFA73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2220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501" y="300251"/>
            <a:ext cx="11191165" cy="6155140"/>
          </a:xfrm>
        </p:spPr>
        <p:txBody>
          <a:bodyPr>
            <a:normAutofit lnSpcReduction="10000"/>
          </a:bodyPr>
          <a:lstStyle/>
          <a:p>
            <a:pPr algn="ctr"/>
            <a:endParaRPr lang="bg-BG" sz="4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4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УЧИТЕЛСКО ПОРТФОЛИО</a:t>
            </a:r>
          </a:p>
          <a:p>
            <a:pPr algn="ctr"/>
            <a:endParaRPr lang="bg-BG" sz="4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ДОБРИН  ГЕОРГИЕВ  ПАРНАРОВ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</a:t>
            </a:r>
            <a:r>
              <a:rPr lang="bg-BG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учител 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НУ „Свети Свети Кирил и Методий“</a:t>
            </a:r>
          </a:p>
          <a:p>
            <a:pPr algn="ctr"/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град Тополовград	</a:t>
            </a:r>
            <a:r>
              <a:rPr lang="ru-RU" sz="3600" dirty="0"/>
              <a:t>	</a:t>
            </a:r>
            <a:endParaRPr lang="bg-BG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01" y="300251"/>
            <a:ext cx="1160060" cy="116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53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8738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Част I.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Раздел 3.Научно-методическа дейност</a:t>
            </a:r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64775"/>
            <a:ext cx="8479122" cy="52270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Личността на учителя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Разработка на учителско портфолио;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Споделяне на опит;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Участие с доклади в Национален педагогически форум-2007г.,и 2011г., и в</a:t>
            </a:r>
          </a:p>
          <a:p>
            <a:pPr marL="457200" lvl="1" indent="0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Научна конференция на тема: « Училището желана територия на ученика»- 2011г. </a:t>
            </a:r>
          </a:p>
          <a:p>
            <a:pPr marL="0" indent="0">
              <a:buNone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Учителски колектив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Съвещания;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Външна квалификационна дейност;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Вътрешна квалификационна дейност.</a:t>
            </a:r>
          </a:p>
          <a:p>
            <a:pPr marL="0" indent="0">
              <a:buNone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Методическо обединение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Планиране;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Разработки;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Анализ;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Извънкласна дейност;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Взаимодействие с родители.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55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736979"/>
            <a:ext cx="8915400" cy="5759355"/>
          </a:xfrm>
        </p:spPr>
        <p:txBody>
          <a:bodyPr/>
          <a:lstStyle/>
          <a:p>
            <a:pPr algn="just"/>
            <a:endParaRPr lang="bg-B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У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частвах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с доклад в Осми национален педагогически форум на тема:„Европейски измерения в образованието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“ с международно участие в гр.Стара Загора – 2006г.</a:t>
            </a:r>
          </a:p>
          <a:p>
            <a:pPr algn="just"/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У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частвах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в семинар на тема: «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Дарителска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програма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за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опазване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на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природното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и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културно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наследство»,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организирано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от МОТО-ПФОЕ.- 2006 г.</a:t>
            </a:r>
          </a:p>
          <a:p>
            <a:pPr algn="just"/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У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частвах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с доклад в  Дванадесетия  Национален педагогически форум с международно участие на тема: „ Образователни стратегии, иновации и модели.“ Стара Загора – 2009г.</a:t>
            </a:r>
          </a:p>
          <a:p>
            <a:pPr algn="just"/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През 2009 г. участвах </a:t>
            </a:r>
            <a:r>
              <a:rPr lang="bg-BG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в Национални конференция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: „Училището-желана територия на ученика“ в гр. Хасково с доклад на тема: „Развиване на творческите способности на учениците, чрез творчеството на учителя“</a:t>
            </a:r>
          </a:p>
          <a:p>
            <a:pPr algn="just"/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Участие в семинар „Европейска година на творчеството за учители новатори“, организиран от ИК „Анубис“, Издателство „Булвест“2000 и вестник „Сега“. 2009 г.</a:t>
            </a:r>
          </a:p>
          <a:p>
            <a:pPr algn="just"/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bg-B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bg-B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bg-B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bg-B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bg-B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bg-B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bg-B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bg-B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bg-B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bg-B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29673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bg-B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bg-B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bg-B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32859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705970"/>
            <a:ext cx="8915400" cy="4156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Лична информация</a:t>
            </a:r>
          </a:p>
          <a:p>
            <a:pPr marL="0" indent="0">
              <a:buNone/>
            </a:pPr>
            <a:r>
              <a:rPr lang="bg-BG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Име: Добрин Георгиев Парнаров</a:t>
            </a:r>
            <a:endParaRPr lang="bg-BG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  <a:r>
              <a:rPr lang="bg-BG" sz="2800" i="1" dirty="0">
                <a:latin typeface="Arial" panose="020B0604020202020204" pitchFamily="34" charset="0"/>
                <a:cs typeface="Arial" panose="020B0604020202020204" pitchFamily="34" charset="0"/>
              </a:rPr>
              <a:t>: гр.Тополовград</a:t>
            </a:r>
          </a:p>
          <a:p>
            <a:pPr marL="0" indent="0">
              <a:buNone/>
            </a:pPr>
            <a:r>
              <a:rPr lang="bg-BG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Телефон: </a:t>
            </a:r>
            <a:r>
              <a:rPr lang="bg-BG" sz="2800" i="1" dirty="0">
                <a:latin typeface="Arial" panose="020B0604020202020204" pitchFamily="34" charset="0"/>
                <a:cs typeface="Arial" panose="020B0604020202020204" pitchFamily="34" charset="0"/>
              </a:rPr>
              <a:t>0899744372</a:t>
            </a:r>
          </a:p>
          <a:p>
            <a:pPr marL="0" indent="0">
              <a:buNone/>
            </a:pP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: parnar@abv.bg</a:t>
            </a:r>
            <a:endParaRPr lang="bg-BG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Дата на раждане: 23.07.1969</a:t>
            </a:r>
            <a:endParaRPr lang="bg-BG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92925" y="16008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Част I.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Раздел 4. </a:t>
            </a:r>
            <a:r>
              <a:rPr lang="bg-BG" sz="3200" b="1" dirty="0">
                <a:latin typeface="Arial" panose="020B0604020202020204" pitchFamily="34" charset="0"/>
                <a:cs typeface="Arial" panose="020B0604020202020204" pitchFamily="34" charset="0"/>
              </a:rPr>
              <a:t>Автобиография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09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774209"/>
            <a:ext cx="8915400" cy="45583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bg-BG" sz="2200" b="1" dirty="0">
                <a:latin typeface="Arial" panose="020B0604020202020204" pitchFamily="34" charset="0"/>
                <a:cs typeface="Arial" panose="020B0604020202020204" pitchFamily="34" charset="0"/>
              </a:rPr>
              <a:t>Настояща месторабота</a:t>
            </a:r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: НУ „Св.Св. Кирил и Методий“ град Тополовград, област Хасково</a:t>
            </a:r>
          </a:p>
          <a:p>
            <a:pPr algn="just"/>
            <a:r>
              <a:rPr lang="bg-BG" sz="2200" b="1" dirty="0">
                <a:latin typeface="Arial" panose="020B0604020202020204" pitchFamily="34" charset="0"/>
                <a:cs typeface="Arial" panose="020B0604020202020204" pitchFamily="34" charset="0"/>
              </a:rPr>
              <a:t>Заемана длъжност</a:t>
            </a:r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: Старши учител ЦОУД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 клас</a:t>
            </a:r>
          </a:p>
          <a:p>
            <a:pPr algn="just"/>
            <a:r>
              <a:rPr lang="bg-BG" sz="2200" b="1" dirty="0">
                <a:latin typeface="Arial" panose="020B0604020202020204" pitchFamily="34" charset="0"/>
                <a:cs typeface="Arial" panose="020B0604020202020204" pitchFamily="34" charset="0"/>
              </a:rPr>
              <a:t>Заемана длъжност</a:t>
            </a:r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: Директор  от 2015 г. до 2019 г.  в НУ Тополовград</a:t>
            </a:r>
          </a:p>
          <a:p>
            <a:pPr algn="just"/>
            <a:r>
              <a:rPr lang="bg-BG" sz="22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: Висше- Диплома от 1993 година</a:t>
            </a:r>
          </a:p>
          <a:p>
            <a:pPr algn="just"/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ПУ „ Паисий Хилендарски“-град Пловдив</a:t>
            </a:r>
          </a:p>
          <a:p>
            <a:pPr algn="just"/>
            <a:r>
              <a:rPr lang="bg-BG" sz="22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Образователно-квалификационна степен</a:t>
            </a:r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:„Магистър“, специалност: „Начална училищна педагогика“ със специализация по „Физическо възпитание“</a:t>
            </a:r>
          </a:p>
          <a:p>
            <a:pPr algn="just"/>
            <a:r>
              <a:rPr lang="bg-BG" sz="2200" b="1" dirty="0">
                <a:latin typeface="Arial" panose="020B0604020202020204" pitchFamily="34" charset="0"/>
                <a:cs typeface="Arial" panose="020B0604020202020204" pitchFamily="34" charset="0"/>
              </a:rPr>
              <a:t>Придобита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bg-BG" sz="2200" b="1" dirty="0">
                <a:latin typeface="Arial" panose="020B0604020202020204" pitchFamily="34" charset="0"/>
                <a:cs typeface="Arial" panose="020B0604020202020204" pitchFamily="34" charset="0"/>
              </a:rPr>
              <a:t>ПКС </a:t>
            </a:r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от ПУ „Паисий Хилендарски“ и Специализация на тема: „Текстови задачи от движение за трети клас“-1996 година.</a:t>
            </a:r>
          </a:p>
          <a:p>
            <a:pPr algn="just"/>
            <a:r>
              <a:rPr lang="bg-BG" sz="2200" b="1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Педагогически стаж</a:t>
            </a:r>
            <a:r>
              <a:rPr lang="bg-BG" sz="2200" dirty="0">
                <a:latin typeface="Arial" panose="020B0604020202020204" pitchFamily="34" charset="0"/>
                <a:cs typeface="Arial" panose="020B0604020202020204" pitchFamily="34" charset="0"/>
              </a:rPr>
              <a:t>:   28 години в НУ</a:t>
            </a:r>
          </a:p>
          <a:p>
            <a:endParaRPr lang="bg-BG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92925" y="16008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Част I.</a:t>
            </a:r>
          </a:p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Раздел 4. </a:t>
            </a:r>
            <a:r>
              <a:rPr lang="bg-BG" sz="3200" b="1" dirty="0">
                <a:latin typeface="Arial" panose="020B0604020202020204" pitchFamily="34" charset="0"/>
                <a:cs typeface="Arial" panose="020B0604020202020204" pitchFamily="34" charset="0"/>
              </a:rPr>
              <a:t>Автобиография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29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40975"/>
            <a:ext cx="9093272" cy="5232780"/>
          </a:xfrm>
        </p:spPr>
        <p:txBody>
          <a:bodyPr>
            <a:normAutofit fontScale="92500" lnSpcReduction="10000"/>
          </a:bodyPr>
          <a:lstStyle/>
          <a:p>
            <a:r>
              <a:rPr lang="bg-BG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Социални умения и компетенции</a:t>
            </a:r>
          </a:p>
          <a:p>
            <a:pPr marL="0" indent="0">
              <a:buNone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	Комуникативност, умения за работа в екип, умения за създаване на позитивна среда</a:t>
            </a:r>
          </a:p>
          <a:p>
            <a:r>
              <a:rPr lang="bg-BG" sz="24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Организационни умения и компетенции</a:t>
            </a:r>
          </a:p>
          <a:p>
            <a:pPr marL="0" indent="0">
              <a:buNone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	Координация на дейности, способност за поемане на отговорност, организационни умения</a:t>
            </a:r>
          </a:p>
          <a:p>
            <a:r>
              <a:rPr lang="bg-BG" sz="2400" b="1" dirty="0">
                <a:latin typeface="Arial" panose="020B0604020202020204" pitchFamily="34" charset="0"/>
                <a:cs typeface="Arial" panose="020B0604020202020204" pitchFamily="34" charset="0"/>
              </a:rPr>
              <a:t>Технически умения и компетенции</a:t>
            </a:r>
          </a:p>
          <a:p>
            <a:pPr marL="0" indent="0">
              <a:buNone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	Умения за работа със съвременни образователни, информационни и комуникационни технологии</a:t>
            </a:r>
          </a:p>
          <a:p>
            <a:r>
              <a:rPr lang="bg-BG" sz="2400" b="1" dirty="0">
                <a:latin typeface="Arial" panose="020B0604020202020204" pitchFamily="34" charset="0"/>
                <a:cs typeface="Arial" panose="020B0604020202020204" pitchFamily="34" charset="0"/>
              </a:rPr>
              <a:t>Когнитивно-базирани компетенции</a:t>
            </a:r>
          </a:p>
          <a:p>
            <a:pPr marL="0" indent="0">
              <a:buNone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	Считам, че  всяко  дете е уникално; в работата осъществявам педагогическо взаимодействие, чрез разнообразни форми и методи; стремя се към изграждане на социални умения за общуване у децата и мотивиране за учебен труд.</a:t>
            </a:r>
          </a:p>
          <a:p>
            <a:r>
              <a:rPr lang="bg-BG" sz="2600" b="1" dirty="0">
                <a:latin typeface="Arial" panose="020B0604020202020204" pitchFamily="34" charset="0"/>
                <a:cs typeface="Arial" panose="020B0604020202020204" pitchFamily="34" charset="0"/>
              </a:rPr>
              <a:t>Артистични умения и компетенции</a:t>
            </a:r>
          </a:p>
          <a:p>
            <a:pPr marL="0" indent="0">
              <a:buNone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	Отлични умения по физическо възпитание и спорт, музика и танци.</a:t>
            </a:r>
          </a:p>
          <a:p>
            <a:pPr marL="0" indent="0">
              <a:buNone/>
            </a:pPr>
            <a:endParaRPr lang="bg-BG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92925" y="16008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Част I.</a:t>
            </a:r>
          </a:p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Раздел 4. </a:t>
            </a:r>
            <a:r>
              <a:rPr lang="bg-BG" sz="3200" b="1" dirty="0">
                <a:latin typeface="Arial" panose="020B0604020202020204" pitchFamily="34" charset="0"/>
                <a:cs typeface="Arial" panose="020B0604020202020204" pitchFamily="34" charset="0"/>
              </a:rPr>
              <a:t>Автобиография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38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89211" y="1323833"/>
            <a:ext cx="9011385" cy="537721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bg-BG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2005г. Сертификат</a:t>
            </a:r>
            <a:r>
              <a:rPr lang="bg-BG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за квалификационен курс на тема: „Реализация на ДОИ по БЕЛ в НУ.“  Хасково </a:t>
            </a:r>
            <a:endParaRPr lang="bg-BG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bg-BG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2005 г</a:t>
            </a:r>
            <a:r>
              <a:rPr lang="bg-BG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bg-BG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Удостоверение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 за завършено обучение на тема: „ Базови и специфични компютърни умения на учители.“ гр. София </a:t>
            </a:r>
          </a:p>
          <a:p>
            <a:pPr algn="just"/>
            <a:r>
              <a:rPr lang="bg-BG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2005 г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bg-BG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Удостоверение за участие в курс „Човекът и природата“. Град Хасково</a:t>
            </a:r>
            <a:endParaRPr lang="bg-B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bg-BG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2006г. Сертификат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 за участие с доклад в Осми национален педагогически форум „„Европейски измерения в образованието“ с международно участие гр.Стара Загора </a:t>
            </a:r>
            <a:endParaRPr lang="bg-BG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bg-BG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2007</a:t>
            </a:r>
            <a:r>
              <a:rPr lang="bg-BG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г. </a:t>
            </a:r>
            <a:r>
              <a:rPr lang="bg-BG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Сертификат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 за успешно завършване на семинар по икономически знания в НУВ. </a:t>
            </a:r>
            <a:r>
              <a:rPr lang="bg-BG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гр.Благоевград</a:t>
            </a:r>
            <a:endParaRPr lang="bg-B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bg-BG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2010 г</a:t>
            </a:r>
            <a:r>
              <a:rPr lang="bg-BG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bg-BG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Удостоверение</a:t>
            </a:r>
            <a:r>
              <a:rPr lang="bg-BG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за участие в квалификационен курс  на тема: „Самооценяването като фактор за повишаване познавателната активност на учениците“.</a:t>
            </a:r>
          </a:p>
          <a:p>
            <a:pPr algn="just"/>
            <a:r>
              <a:rPr lang="bg-BG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2011г</a:t>
            </a:r>
            <a:r>
              <a:rPr lang="bg-BG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bg-BG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Сертификат</a:t>
            </a:r>
            <a:r>
              <a:rPr lang="bg-BG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за преминато обучение „Формиране на предприемачески умения в училище“ и </a:t>
            </a:r>
            <a:r>
              <a:rPr lang="bg-BG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Сертифакат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 за </a:t>
            </a:r>
            <a:r>
              <a:rPr lang="bg-BG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обучител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 на </a:t>
            </a:r>
            <a:r>
              <a:rPr lang="bg-BG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обучители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 по </a:t>
            </a:r>
            <a:r>
              <a:rPr lang="bg-BG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Джуниьр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bg-BG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Ачийвмънт,град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 Банкя </a:t>
            </a:r>
          </a:p>
          <a:p>
            <a:pPr algn="just"/>
            <a:r>
              <a:rPr lang="bg-BG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2011г</a:t>
            </a:r>
            <a:r>
              <a:rPr lang="bg-BG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bg-BG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Сертификат 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за участие в клалификационен курс на тема: „Модернизация на преподаването по БЕЛ и алтернативни методи за оценка на знанията 1-4 клас.“</a:t>
            </a:r>
          </a:p>
          <a:p>
            <a:pPr algn="just"/>
            <a:endParaRPr lang="bg-BG" sz="1600" dirty="0"/>
          </a:p>
          <a:p>
            <a:pPr marL="0" indent="0">
              <a:buNone/>
            </a:pPr>
            <a:endParaRPr lang="bg-BG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92925" y="16008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Част I.</a:t>
            </a:r>
          </a:p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Раздел 4. </a:t>
            </a:r>
            <a:r>
              <a:rPr lang="bg-BG" sz="3200" b="1" dirty="0">
                <a:latin typeface="Arial" panose="020B0604020202020204" pitchFamily="34" charset="0"/>
                <a:cs typeface="Arial" panose="020B0604020202020204" pitchFamily="34" charset="0"/>
              </a:rPr>
              <a:t>Квалификации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896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1310185"/>
            <a:ext cx="9106919" cy="534992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bg-BG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2012 г. Сертификат</a:t>
            </a:r>
            <a:r>
              <a:rPr lang="bg-BG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за квалификационен курс на тема: „Обучението като фактор за оптимизиране на педагогическото взаимодействие и повишаване познавателната активност на учениците в процеса на обучение“ НИОКСО  </a:t>
            </a:r>
            <a:endParaRPr lang="bg-BG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bg-BG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2013г. Сертификат</a:t>
            </a:r>
            <a:r>
              <a:rPr lang="bg-BG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за обучение на тема: „Модел за интердисциплинарно проектно-ориентирано обучение в НУ при интегриране на технологиите.“ Майкрософт  „Партньори в образованието“</a:t>
            </a:r>
          </a:p>
          <a:p>
            <a:pPr algn="just"/>
            <a:r>
              <a:rPr lang="bg-BG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2013г. Сертификат 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за курс на тема: „ Конфликт, агресия и тормоз в училище.“ Тополовград  </a:t>
            </a:r>
            <a:endParaRPr lang="bg-BG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bg-BG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2014г. Сертификат 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за успешно преминат квалификационен курс с учители по Национална програма „ Квалификация“ на тема: „Превенция на бедствия и аварии.“ Стара Загора </a:t>
            </a:r>
            <a:endParaRPr lang="bg-BG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bg-BG" sz="2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2014г. Сертификат</a:t>
            </a:r>
            <a:r>
              <a:rPr lang="bg-BG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за вътрешноучилищна квалификация на тема: „ Овладяване на стреса в професионалната среда.“ Пампорово </a:t>
            </a:r>
            <a:endParaRPr lang="bg-BG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bg-BG" sz="2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2016г. Сертификат</a:t>
            </a:r>
            <a:r>
              <a:rPr lang="bg-BG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за участие в квалификационен курс на тема: „ Управление на конфликтите- модели и стратегии за решаването им.“ </a:t>
            </a:r>
            <a:endParaRPr lang="bg-BG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bg-BG" sz="2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2017 г. Удостоверение</a:t>
            </a:r>
            <a:r>
              <a:rPr lang="bg-BG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за участие в семинарно обучение на тема: „ Създаване на учителско портфолио.“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Стара Загора </a:t>
            </a:r>
            <a:endParaRPr lang="bg-BG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bg-B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92925" y="16008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Част I.</a:t>
            </a:r>
          </a:p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Раздел 4. </a:t>
            </a:r>
            <a:r>
              <a:rPr lang="bg-BG" sz="3200" b="1" dirty="0">
                <a:latin typeface="Arial" panose="020B0604020202020204" pitchFamily="34" charset="0"/>
                <a:cs typeface="Arial" panose="020B0604020202020204" pitchFamily="34" charset="0"/>
              </a:rPr>
              <a:t>Квалификации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032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664" y="228324"/>
            <a:ext cx="8639182" cy="959031"/>
          </a:xfrm>
        </p:spPr>
        <p:txBody>
          <a:bodyPr/>
          <a:lstStyle/>
          <a:p>
            <a:r>
              <a:rPr lang="bg-BG" dirty="0"/>
              <a:t> Форма за обратна връзка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63" y="1187354"/>
            <a:ext cx="10003957" cy="5431809"/>
          </a:xfrm>
        </p:spPr>
        <p:txBody>
          <a:bodyPr>
            <a:normAutofit/>
          </a:bodyPr>
          <a:lstStyle/>
          <a:p>
            <a:r>
              <a:rPr lang="bg-BG" b="1" dirty="0"/>
              <a:t>Взаимодействие с родители, учители, ученици</a:t>
            </a:r>
          </a:p>
          <a:p>
            <a:r>
              <a:rPr lang="bg-BG" dirty="0"/>
              <a:t>Взаимното доверие между родители и учител е един от най- важните фактори за ефективна и ползотворна работа. Доверието се изгражда с откритост, съпричастност и взаимно уважение. Провеждам мероприятия, съвместно с родители: срещи , тържества, екскурзии, извънкласни инициативи. </a:t>
            </a:r>
          </a:p>
          <a:p>
            <a:pPr marL="457200" lvl="1" indent="0">
              <a:buNone/>
            </a:pPr>
            <a:r>
              <a:rPr lang="bg-BG" b="1" dirty="0"/>
              <a:t>Въпрос:</a:t>
            </a:r>
          </a:p>
          <a:p>
            <a:r>
              <a:rPr lang="bg-BG" dirty="0"/>
              <a:t>Считате ли, че училището насърчава, подкрепя и мотивира вашето дете да постига по-добри резултати в учебната дейност?                    ДА-82%</a:t>
            </a:r>
          </a:p>
          <a:p>
            <a:pPr marL="0" indent="0">
              <a:buNone/>
            </a:pPr>
            <a:r>
              <a:rPr lang="bg-BG" b="1" dirty="0"/>
              <a:t>	Въпрос:</a:t>
            </a:r>
          </a:p>
          <a:p>
            <a:r>
              <a:rPr lang="bg-BG" dirty="0"/>
              <a:t>Считате ли,че училището насърчава, мотивира, подкрепя вашето дете да се развива допълнително, чрез избрани извънкласни занимания, например по Проект „Твоят час“ ?                                                                  ДА-94%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40737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848" y="1441168"/>
            <a:ext cx="8915400" cy="11363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92925" y="16008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Част I.      Извънкласни дейности</a:t>
            </a:r>
          </a:p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Раздел 5. </a:t>
            </a: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Галерия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02" y="1440976"/>
            <a:ext cx="6710517" cy="5032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6301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61" y="357648"/>
            <a:ext cx="8057535" cy="60431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479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xmlns="" id="{64A802C3-A132-47A2-B1FC-CFCC309FD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762" y="397275"/>
            <a:ext cx="8334230" cy="61067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0528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40" y="659991"/>
            <a:ext cx="7674076" cy="57555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7579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44" y="1342101"/>
            <a:ext cx="5329082" cy="3996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8" y="1342101"/>
            <a:ext cx="5329083" cy="3996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9422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129" y="167008"/>
            <a:ext cx="9409137" cy="729045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11" name="Картина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7" y="1592826"/>
            <a:ext cx="5562053" cy="4171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Контейнер за съдържание 1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177" y="1592826"/>
            <a:ext cx="5562053" cy="4171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38757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89" y="153125"/>
            <a:ext cx="8175159" cy="747627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86" y="339572"/>
            <a:ext cx="4655763" cy="62087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4388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61" y="173734"/>
            <a:ext cx="9492358" cy="890791"/>
          </a:xfrm>
        </p:spPr>
        <p:txBody>
          <a:bodyPr>
            <a:normAutofit/>
          </a:bodyPr>
          <a:lstStyle/>
          <a:p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92" y="1725561"/>
            <a:ext cx="5619447" cy="4214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52" y="1725560"/>
            <a:ext cx="5555226" cy="4214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7622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966" y="70238"/>
            <a:ext cx="7687552" cy="816866"/>
          </a:xfrm>
        </p:spPr>
        <p:txBody>
          <a:bodyPr/>
          <a:lstStyle/>
          <a:p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Професионални отличия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966" y="887104"/>
            <a:ext cx="8464106" cy="5486400"/>
          </a:xfrm>
        </p:spPr>
        <p:txBody>
          <a:bodyPr>
            <a:normAutofit/>
          </a:bodyPr>
          <a:lstStyle/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2006 г. – Почетна грамота на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кмета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на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общината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за принос в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развитието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на </a:t>
            </a:r>
            <a:r>
              <a:rPr lang="ru-RU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образованието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2006 г. – Грамота на МОТО-ПФОЕ за опазване на природното и културно наследство</a:t>
            </a:r>
          </a:p>
          <a:p>
            <a:pPr algn="just"/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 2009 г. – Грамота за учител – творец на </a:t>
            </a:r>
            <a:r>
              <a:rPr lang="bg-BG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ИК“Анубис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“ 2000</a:t>
            </a:r>
          </a:p>
          <a:p>
            <a:pPr algn="just"/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2009 г. – Грамота за второ място на областния етап „ Училището-желана територия“.</a:t>
            </a:r>
          </a:p>
          <a:p>
            <a:pPr algn="just"/>
            <a:r>
              <a:rPr lang="bg-BG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Удостоверение за изключителен принос 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в развитието на читалищното дело , </a:t>
            </a:r>
            <a:r>
              <a:rPr lang="bg-BG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послучай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 120 годишнината на читалище „ </a:t>
            </a:r>
            <a:r>
              <a:rPr lang="bg-BG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Св.Св.</a:t>
            </a:r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 Кирил Методий-1894г“ Тополовград, през 2014 г.</a:t>
            </a:r>
          </a:p>
          <a:p>
            <a:pPr marL="0" indent="0" algn="just">
              <a:buNone/>
            </a:pPr>
            <a:endParaRPr lang="bg-B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bg-BG" dirty="0">
                <a:latin typeface="Calibri Light" panose="020F0302020204030204" pitchFamily="34" charset="0"/>
                <a:cs typeface="Calibri Light" panose="020F0302020204030204" pitchFamily="34" charset="0"/>
              </a:rPr>
              <a:t>2016 г. Почетен плакет на Кмета на общината за принос в развитието на образованието.</a:t>
            </a:r>
          </a:p>
          <a:p>
            <a:pPr algn="just"/>
            <a:endParaRPr lang="bg-B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93056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800" y="787882"/>
            <a:ext cx="8911687" cy="5285371"/>
          </a:xfrm>
        </p:spPr>
        <p:txBody>
          <a:bodyPr>
            <a:normAutofit/>
          </a:bodyPr>
          <a:lstStyle/>
          <a:p>
            <a:pPr algn="ctr"/>
            <a:r>
              <a:rPr lang="bg-BG" dirty="0"/>
              <a:t>Ако мислиш за една   година напред, посади цвете!</a:t>
            </a:r>
            <a:br>
              <a:rPr lang="bg-BG" dirty="0"/>
            </a:br>
            <a:r>
              <a:rPr lang="bg-BG" dirty="0"/>
              <a:t>Ако мислиш за десет години напред, посади дърво!</a:t>
            </a:r>
            <a:br>
              <a:rPr lang="bg-BG" dirty="0"/>
            </a:br>
            <a:r>
              <a:rPr lang="bg-BG" dirty="0"/>
              <a:t>Ако мислиш за сто години напред,образавай децата си!</a:t>
            </a:r>
            <a:br>
              <a:rPr lang="bg-BG" dirty="0"/>
            </a:br>
            <a:r>
              <a:rPr lang="bg-BG" dirty="0"/>
              <a:t/>
            </a:r>
            <a:br>
              <a:rPr lang="bg-BG" dirty="0"/>
            </a:br>
            <a:r>
              <a:rPr lang="bg-BG" dirty="0"/>
              <a:t>										Конфуций</a:t>
            </a:r>
          </a:p>
        </p:txBody>
      </p:sp>
    </p:spTree>
    <p:extLst>
      <p:ext uri="{BB962C8B-B14F-4D97-AF65-F5344CB8AC3E}">
        <p14:creationId xmlns:p14="http://schemas.microsoft.com/office/powerpoint/2010/main" val="3393605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501280"/>
            <a:ext cx="5776866" cy="836201"/>
          </a:xfrm>
        </p:spPr>
        <p:txBody>
          <a:bodyPr>
            <a:noAutofit/>
          </a:bodyPr>
          <a:lstStyle/>
          <a:p>
            <a:r>
              <a:rPr lang="bg-BG" sz="4800" b="1" i="1" dirty="0"/>
              <a:t>Съдържание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28549"/>
            <a:ext cx="8915400" cy="48739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Част I. </a:t>
            </a:r>
            <a:endParaRPr lang="en-US" sz="2800" dirty="0"/>
          </a:p>
          <a:p>
            <a:pPr marL="0" indent="0">
              <a:buNone/>
            </a:pPr>
            <a:r>
              <a:rPr lang="ru-RU" sz="2800" dirty="0"/>
              <a:t>• Раздел 1. Общи сведения </a:t>
            </a:r>
            <a:endParaRPr lang="en-US" sz="2800" dirty="0"/>
          </a:p>
          <a:p>
            <a:pPr marL="0" indent="0">
              <a:buNone/>
            </a:pPr>
            <a:r>
              <a:rPr lang="ru-RU" sz="2800" dirty="0"/>
              <a:t>• Раздел 2. Педагогическа дейност </a:t>
            </a:r>
            <a:endParaRPr lang="en-US" sz="2800" dirty="0"/>
          </a:p>
          <a:p>
            <a:pPr marL="0" indent="0">
              <a:buNone/>
            </a:pPr>
            <a:r>
              <a:rPr lang="ru-RU" sz="2800" dirty="0"/>
              <a:t>• Раздел 3. Научно-методическа дейност </a:t>
            </a:r>
            <a:endParaRPr lang="en-US" sz="2800" dirty="0"/>
          </a:p>
          <a:p>
            <a:pPr marL="0" indent="0">
              <a:buNone/>
            </a:pPr>
            <a:r>
              <a:rPr lang="ru-RU" sz="2800" dirty="0"/>
              <a:t>• Раздел 4. </a:t>
            </a:r>
            <a:r>
              <a:rPr lang="bg-BG" sz="2800" dirty="0"/>
              <a:t>Автобиография  Квалификации</a:t>
            </a:r>
            <a:endParaRPr lang="en-US" sz="2800" dirty="0"/>
          </a:p>
          <a:p>
            <a:pPr marL="0" indent="0">
              <a:buNone/>
            </a:pPr>
            <a:r>
              <a:rPr lang="ru-RU" sz="2800" dirty="0"/>
              <a:t>• Раздел </a:t>
            </a:r>
            <a:r>
              <a:rPr lang="en-US" sz="2800" dirty="0"/>
              <a:t>5</a:t>
            </a:r>
            <a:r>
              <a:rPr lang="ru-RU" sz="2800" dirty="0"/>
              <a:t>. </a:t>
            </a:r>
            <a:r>
              <a:rPr lang="ru-RU" sz="2800"/>
              <a:t>Галерия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162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60086"/>
            <a:ext cx="8911687" cy="1280890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Част I.</a:t>
            </a:r>
            <a:b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Раздел 1 . Общи сведения</a:t>
            </a:r>
            <a:endParaRPr lang="bg-BG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40976"/>
            <a:ext cx="8915400" cy="493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Мотивите ми за изготвяне на портфолио са: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Персонализацията на учителския ми труд, включваща неговото развиващо и диференцирано оценяване;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Справедливостта при оценяване на индивидуалното качество на учителския ми труд, произтичаща от отговорността ми за прозрачност и доказателственост на педагогическата ми дейност;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Електронното ми портфолио – възможност за професионален обмен в мрежата на /internet/.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Забележка: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Портфолиото е отворено и подлежи на изменение, допълване и актуализиране във всеки един момент от дейността ми като учител!</a:t>
            </a:r>
            <a:endParaRPr lang="bg-B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72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55621"/>
            <a:ext cx="8911687" cy="1280890"/>
          </a:xfrm>
        </p:spPr>
        <p:txBody>
          <a:bodyPr/>
          <a:lstStyle/>
          <a:p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Част I.</a:t>
            </a:r>
            <a:b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Раздел 2.Педагогическа дейност</a:t>
            </a:r>
            <a:endParaRPr lang="bg-BG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1787857"/>
            <a:ext cx="9475409" cy="4735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Работата ми като преподавател изисква добри организационни  взаимоотношения и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връзки с: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Управленския и административен персонал на училището;</a:t>
            </a:r>
          </a:p>
          <a:p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Ученици и родители;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Учители  от училището;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Колеги от други училища;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sz="2400" dirty="0">
                <a:latin typeface="Arial" panose="020B0604020202020204" pitchFamily="34" charset="0"/>
                <a:cs typeface="Arial" panose="020B0604020202020204" pitchFamily="34" charset="0"/>
              </a:rPr>
              <a:t>Експерти от МОН;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Департаменти и звена за квалификация на учителите.</a:t>
            </a:r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52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45883" y="24197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Част I.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Раздел 2.Педагогическа дейност</a:t>
            </a:r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89211" y="1905000"/>
            <a:ext cx="9025033" cy="4577688"/>
          </a:xfrm>
        </p:spPr>
        <p:txBody>
          <a:bodyPr/>
          <a:lstStyle/>
          <a:p>
            <a:pPr marL="0" indent="0">
              <a:buNone/>
            </a:pPr>
            <a:r>
              <a:rPr lang="bg-BG" sz="2400" b="1" dirty="0">
                <a:latin typeface="Arial" panose="020B0604020202020204" pitchFamily="34" charset="0"/>
                <a:cs typeface="Arial" panose="020B0604020202020204" pitchFamily="34" charset="0"/>
              </a:rPr>
              <a:t>ФИЛОСОФИЯ НА ПРЕПОДАВАНЕ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В основата на философията на  преподаване на всеки учител , стоят професионалните му умения, личностният характер и индивидуалният му подход.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В процеса на обучение се стремя да акцентирам върху разбирането на учебното съдържание и вникването в същността му, да развивам творческото мислене и въображението на детето.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Определям като решаваща ролята на семейството в развиването на индивидуалните потребности и способности на всяко дете. Учителят е този, който мотивира, стимулира учениците към учебния труд.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Идеята е, учениците сами да стигнат до желаните резултати на дадения етап, да са активно-пресъздаващи и творчески личности. Стремежът ми е да ги убедя, че най- ценната инвестиция е образованието. 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65522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883" y="24197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Част I.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Раздел 2.Педагогическа дейност</a:t>
            </a:r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1905000"/>
            <a:ext cx="9025033" cy="4577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sz="2400" b="1" dirty="0">
                <a:latin typeface="Arial" panose="020B0604020202020204" pitchFamily="34" charset="0"/>
                <a:cs typeface="Arial" panose="020B0604020202020204" pitchFamily="34" charset="0"/>
              </a:rPr>
              <a:t>МЕТОДИ НА ПРЕПОДАВАНЕ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Стремя се да използвам съвременни методи на преподаване и комуникация. В центъра   на УВП поставям ученика с неговата познавателна, емоционална и творческа дейност, с изискване да има стабилни знания, умения и компетентности, да решава проблеми, да твори, да бъде уверен, да се учи от грешките си. </a:t>
            </a:r>
          </a:p>
          <a:p>
            <a:pPr algn="just"/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Използвам разнообразни методи на преподаване, в зависимост от методичната единица и учебната програма. Обогатявам учебния процес с интересни факти, занимателни, игрови елементи, индивидуални, групови и интерактивни форми на работа. </a:t>
            </a:r>
          </a:p>
          <a:p>
            <a:pPr algn="just"/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 Формирам у учениците разбирането за ученето като съзнателно усилие, изискващо организираност, самодисциплина, самостоятелност.</a:t>
            </a:r>
          </a:p>
          <a:p>
            <a:pPr algn="just"/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Поощрявам с индивидуални методи учениците, които работят бавно и несигурно, ценя свободата на мислене и идеите на всяко дете, в стремежа му да постигне по- високи резултати.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38862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45883" y="24197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Част I.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Раздел 2.Педагогическа дейност</a:t>
            </a:r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89211" y="1905000"/>
            <a:ext cx="9025033" cy="4577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ПРОФЕСИОНАЛНИ КОМПЕТЕНТНОСТИ</a:t>
            </a:r>
          </a:p>
          <a:p>
            <a:pPr algn="just"/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Познавам образователното съдържание по основните учебни предмети в начален етап на образование,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одобрени от МОН.</a:t>
            </a:r>
          </a:p>
          <a:p>
            <a:pPr algn="just"/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Водя документация, свързана с учебната дейност.</a:t>
            </a:r>
          </a:p>
          <a:p>
            <a:pPr algn="just"/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Провеждам ежедневни занимания с учениците, с цел придобиване на знания, умения и компетентности по основните учебни дисциплини. </a:t>
            </a:r>
          </a:p>
          <a:p>
            <a:pPr algn="just"/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Планирам, подготвям, работя по  необходимите материали за УП.</a:t>
            </a:r>
          </a:p>
          <a:p>
            <a:pPr algn="just"/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Провеждам консултации с ученици и родители.</a:t>
            </a:r>
          </a:p>
        </p:txBody>
      </p:sp>
    </p:spTree>
    <p:extLst>
      <p:ext uri="{BB962C8B-B14F-4D97-AF65-F5344CB8AC3E}">
        <p14:creationId xmlns:p14="http://schemas.microsoft.com/office/powerpoint/2010/main" val="3405120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710" y="1710520"/>
            <a:ext cx="9623454" cy="4567450"/>
          </a:xfrm>
        </p:spPr>
        <p:txBody>
          <a:bodyPr/>
          <a:lstStyle/>
          <a:p>
            <a:pPr marL="0" indent="0">
              <a:buNone/>
            </a:pPr>
            <a:r>
              <a:rPr lang="bg-BG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ПРОФЕСИОНАЛНИ КОМПЕТЕНТНОСТИ</a:t>
            </a:r>
          </a:p>
          <a:p>
            <a:pPr marL="0" indent="0">
              <a:buNone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Диагностицирам, оценявам и отчитам постиженията на учениците от УП.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Участвам в училищни и извънучилищни  мероприятия.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Участвам в работата на ПС и Методическата колегия.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Участвам в работна група за  разработването  на План за Бедствия и аварии и План за противодействие на тероризма.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Работя с ученици по проекти: „ Успех“, „Твоят час“ , «Занимания по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интереси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и други.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Подготвям ученици за участия в състезания и конкурси.</a:t>
            </a:r>
          </a:p>
          <a:p>
            <a:endParaRPr lang="bg-BG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45883" y="24197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Част I.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Раздел 2.Педагогическа дейност</a:t>
            </a:r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6324239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427</TotalTime>
  <Words>1457</Words>
  <Application>Microsoft Office PowerPoint</Application>
  <PresentationFormat>Широк екран</PresentationFormat>
  <Paragraphs>168</Paragraphs>
  <Slides>26</Slides>
  <Notes>1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Wingdings</vt:lpstr>
      <vt:lpstr>Wingdings 3</vt:lpstr>
      <vt:lpstr>Wisp</vt:lpstr>
      <vt:lpstr>Презентация на PowerPoint</vt:lpstr>
      <vt:lpstr>Презентация на PowerPoint</vt:lpstr>
      <vt:lpstr>Съдържание</vt:lpstr>
      <vt:lpstr>Част I. Раздел 1 . Общи сведения</vt:lpstr>
      <vt:lpstr>Част I. Раздел 2.Педагогическа дейност</vt:lpstr>
      <vt:lpstr>Част I. Раздел 2.Педагогическа дейност </vt:lpstr>
      <vt:lpstr>Част I. Раздел 2.Педагогическа дейност </vt:lpstr>
      <vt:lpstr>Част I. Раздел 2.Педагогическа дейност </vt:lpstr>
      <vt:lpstr>Част I. Раздел 2.Педагогическа дейност </vt:lpstr>
      <vt:lpstr>Част I. Раздел 3.Научно-методическа дейност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 Форма за обратна връзка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Професионални отличия</vt:lpstr>
      <vt:lpstr>Ако мислиш за една   година напред, посади цвете! Ако мислиш за десет години напред, посади дърво! Ако мислиш за сто години напред,образавай децата си!            Конфуций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Mama</dc:creator>
  <cp:lastModifiedBy>Потребител на Windows</cp:lastModifiedBy>
  <cp:revision>66</cp:revision>
  <dcterms:created xsi:type="dcterms:W3CDTF">2018-04-30T14:40:50Z</dcterms:created>
  <dcterms:modified xsi:type="dcterms:W3CDTF">2021-11-05T17:35:24Z</dcterms:modified>
</cp:coreProperties>
</file>